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Bold" charset="1" panose="020000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Poppins Medium" charset="1" panose="02000000000000000000"/>
      <p:regular r:id="rId22"/>
    </p:embeddedFont>
    <p:embeddedFont>
      <p:font typeface="Poppins Medium Bold" charset="1" panose="02000000000000000000"/>
      <p:regular r:id="rId23"/>
    </p:embeddedFont>
    <p:embeddedFont>
      <p:font typeface="Poppins Light" charset="1" panose="02000000000000000000"/>
      <p:regular r:id="rId24"/>
    </p:embeddedFont>
    <p:embeddedFont>
      <p:font typeface="Poppins Light Bold" charset="1" panose="02000000000000000000"/>
      <p:regular r:id="rId25"/>
    </p:embeddedFont>
    <p:embeddedFont>
      <p:font typeface="Arimo" charset="1" panose="020B0604020202020204"/>
      <p:regular r:id="rId26"/>
    </p:embeddedFont>
    <p:embeddedFont>
      <p:font typeface="Canva Sans Italics" charset="1" panose="020B0503030501040103"/>
      <p:regular r:id="rId27"/>
    </p:embeddedFont>
    <p:embeddedFont>
      <p:font typeface="Aileron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insights.consultancygrowthnetwork.com/hubfs/BenchPress%202023/Consultancy%20BenchPress%202023%20-%20Abridged%20report.pdf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VAGlicq3uR8.mp4" Type="http://schemas.openxmlformats.org/officeDocument/2006/relationships/video"/><Relationship Id="rId6" Target="../media/VAGlicq3uR8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0162" y="4337685"/>
            <a:ext cx="7527676" cy="180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4"/>
              </a:lnSpc>
            </a:pPr>
            <a:r>
              <a:rPr lang="en-US" sz="1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$ 202 bn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07838" y="3912235"/>
            <a:ext cx="1485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64900" y="9758310"/>
            <a:ext cx="688274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 Global Management Consultants - Market Research Report (2014-2029) - IBIS World</a:t>
            </a:r>
          </a:p>
          <a:p>
            <a:pPr algn="ctr">
              <a:lnSpc>
                <a:spcPts val="167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1773" y="1921048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888119" y="3628652"/>
          <a:ext cx="7371181" cy="5495925"/>
        </p:xfrm>
        <a:graphic>
          <a:graphicData uri="http://schemas.openxmlformats.org/drawingml/2006/table">
            <a:tbl>
              <a:tblPr/>
              <a:tblGrid>
                <a:gridCol w="1842795"/>
                <a:gridCol w="1842795"/>
                <a:gridCol w="1842795"/>
                <a:gridCol w="1842795"/>
              </a:tblGrid>
              <a:tr h="821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Tier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Monthly platform fee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Included AI project-calls¹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Ideal customer size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1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Free / Pilot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€ 0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 / month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Small squads, proof-of-concepts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83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€ 10 / project-call(billed as € 499 for 50 calls;)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50 included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10-150 consultants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2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Pro-100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€ 899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100 included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151-300 consultants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1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Enterprise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Custom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1000+ (pooled)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&gt;300 consultants / multi-office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6113" y="602324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You choose your 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05269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Diverse SaaS subscription model for a diverse market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18379" y="3451271"/>
            <a:ext cx="1462951" cy="1849492"/>
            <a:chOff x="0" y="0"/>
            <a:chExt cx="1950602" cy="2465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602" cy="1950602"/>
            </a:xfrm>
            <a:custGeom>
              <a:avLst/>
              <a:gdLst/>
              <a:ahLst/>
              <a:cxnLst/>
              <a:rect r="r" b="b" t="t" l="l"/>
              <a:pathLst>
                <a:path h="1950602" w="1950602">
                  <a:moveTo>
                    <a:pt x="0" y="0"/>
                  </a:moveTo>
                  <a:lnTo>
                    <a:pt x="1950602" y="0"/>
                  </a:lnTo>
                  <a:lnTo>
                    <a:pt x="1950602" y="1950602"/>
                  </a:lnTo>
                  <a:lnTo>
                    <a:pt x="0" y="195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981697"/>
              <a:ext cx="1950602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Free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45902" y="3451271"/>
            <a:ext cx="1462951" cy="1849492"/>
            <a:chOff x="0" y="0"/>
            <a:chExt cx="1950602" cy="24659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0602" cy="1950602"/>
            </a:xfrm>
            <a:custGeom>
              <a:avLst/>
              <a:gdLst/>
              <a:ahLst/>
              <a:cxnLst/>
              <a:rect r="r" b="b" t="t" l="l"/>
              <a:pathLst>
                <a:path h="1950602" w="1950602">
                  <a:moveTo>
                    <a:pt x="0" y="0"/>
                  </a:moveTo>
                  <a:lnTo>
                    <a:pt x="1950602" y="0"/>
                  </a:lnTo>
                  <a:lnTo>
                    <a:pt x="1950602" y="1950602"/>
                  </a:lnTo>
                  <a:lnTo>
                    <a:pt x="0" y="195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981697"/>
              <a:ext cx="1950602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18379" y="7003834"/>
            <a:ext cx="1462951" cy="1849492"/>
            <a:chOff x="0" y="0"/>
            <a:chExt cx="1950602" cy="24659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0602" cy="1950602"/>
            </a:xfrm>
            <a:custGeom>
              <a:avLst/>
              <a:gdLst/>
              <a:ahLst/>
              <a:cxnLst/>
              <a:rect r="r" b="b" t="t" l="l"/>
              <a:pathLst>
                <a:path h="1950602" w="1950602">
                  <a:moveTo>
                    <a:pt x="0" y="0"/>
                  </a:moveTo>
                  <a:lnTo>
                    <a:pt x="1950602" y="0"/>
                  </a:lnTo>
                  <a:lnTo>
                    <a:pt x="1950602" y="1950602"/>
                  </a:lnTo>
                  <a:lnTo>
                    <a:pt x="0" y="195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1981697"/>
              <a:ext cx="1950602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Pro-100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270069" y="7003834"/>
            <a:ext cx="1462951" cy="1849492"/>
            <a:chOff x="0" y="0"/>
            <a:chExt cx="1950602" cy="24659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50602" cy="1950602"/>
            </a:xfrm>
            <a:custGeom>
              <a:avLst/>
              <a:gdLst/>
              <a:ahLst/>
              <a:cxnLst/>
              <a:rect r="r" b="b" t="t" l="l"/>
              <a:pathLst>
                <a:path h="1950602" w="1950602">
                  <a:moveTo>
                    <a:pt x="0" y="0"/>
                  </a:moveTo>
                  <a:lnTo>
                    <a:pt x="1950602" y="0"/>
                  </a:lnTo>
                  <a:lnTo>
                    <a:pt x="1950602" y="1950602"/>
                  </a:lnTo>
                  <a:lnTo>
                    <a:pt x="0" y="1950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1981697"/>
              <a:ext cx="1950602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Enterprise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51371" y="2366649"/>
          <a:ext cx="9807929" cy="7069000"/>
        </p:xfrm>
        <a:graphic>
          <a:graphicData uri="http://schemas.openxmlformats.org/drawingml/2006/table">
            <a:tbl>
              <a:tblPr/>
              <a:tblGrid>
                <a:gridCol w="2676146"/>
                <a:gridCol w="2377261"/>
                <a:gridCol w="2377261"/>
                <a:gridCol w="2377261"/>
              </a:tblGrid>
              <a:tr h="6068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Phase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Objective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Timing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Expected ARR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91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1. Awareness &amp; Lead Gen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Fill top-of-funnel in DACH tech consultancies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Mo 1-3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Pipeline only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00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2. Land &amp; Pilot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Convert early adopters → paid logos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Mo 3-6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≈ €0.1 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00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3. Expand &amp; Scale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Upsell &amp; secure first enterprise deals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Mo 6-18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≈ €0.7 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19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4. Channel &amp; Partners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Multiply reach cost-efficiently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Mo 9-24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≈ €1.8 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10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000000"/>
                          </a:solidFill>
                          <a:latin typeface="Poppins Medium Bold"/>
                          <a:ea typeface="Poppins Medium Bold"/>
                          <a:cs typeface="Poppins Medium Bold"/>
                          <a:sym typeface="Poppins Medium Bold"/>
                        </a:rPr>
                        <a:t>5. Thought-Leader Positioning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Own AI-staffing category globally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Year 2+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€3 M+ run-rate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922271" y="602324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GTM</a:t>
            </a:r>
          </a:p>
        </p:txBody>
      </p:sp>
      <p:sp>
        <p:nvSpPr>
          <p:cNvPr name="AutoShape 4" id="4"/>
          <p:cNvSpPr/>
          <p:nvPr/>
        </p:nvSpPr>
        <p:spPr>
          <a:xfrm>
            <a:off x="951773" y="1921048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305269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Goal to 200 Paying Customers in 2 Years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5675" y="1931225"/>
            <a:ext cx="7405561" cy="7993172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419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815494"/>
            <a:ext cx="4554551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Future features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7229409">
            <a:off x="17100838" y="146778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2"/>
                </a:lnTo>
                <a:lnTo>
                  <a:pt x="1101986" y="827652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88922" y="972022"/>
            <a:ext cx="10770378" cy="1644902"/>
            <a:chOff x="0" y="0"/>
            <a:chExt cx="2836643" cy="4332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836643" cy="4332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MULTI-FORMAT INPUT SUPPORT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38474" y="1482025"/>
            <a:ext cx="624897" cy="6248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3980411"/>
            <a:ext cx="4554551" cy="161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39"/>
              </a:lnSpc>
            </a:pPr>
            <a:r>
              <a:rPr lang="en-US" b="true" sz="4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</a:t>
            </a:r>
            <a:r>
              <a:rPr lang="en-US" b="true" sz="479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Stages</a:t>
            </a:r>
          </a:p>
          <a:p>
            <a:pPr algn="l" marL="0" indent="0" lvl="0">
              <a:lnSpc>
                <a:spcPts val="6239"/>
              </a:lnSpc>
            </a:pPr>
            <a:r>
              <a:rPr lang="en-US" b="true" sz="479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of Research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88922" y="2645263"/>
            <a:ext cx="10770378" cy="1644902"/>
            <a:chOff x="0" y="0"/>
            <a:chExt cx="2836643" cy="4332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836643" cy="4332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CLIENT COMMUNICATION AUTOMATION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38474" y="3155266"/>
            <a:ext cx="624897" cy="62489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88922" y="4321049"/>
            <a:ext cx="10770378" cy="1644902"/>
            <a:chOff x="0" y="0"/>
            <a:chExt cx="2836643" cy="4332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836643" cy="4332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 FEEDBACK INTEGRATION &amp; OPTIMIZATION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38474" y="4833091"/>
            <a:ext cx="624897" cy="62489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488922" y="5994526"/>
            <a:ext cx="10770378" cy="1644902"/>
            <a:chOff x="0" y="0"/>
            <a:chExt cx="2836643" cy="43322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2836643" cy="4332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FULL PROJECT LIFECYCLE AUTOMATION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938474" y="6508876"/>
            <a:ext cx="624897" cy="62489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488922" y="7668003"/>
            <a:ext cx="10770378" cy="1644902"/>
            <a:chOff x="0" y="0"/>
            <a:chExt cx="2836643" cy="43322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36643" cy="433225"/>
            </a:xfrm>
            <a:custGeom>
              <a:avLst/>
              <a:gdLst/>
              <a:ahLst/>
              <a:cxnLst/>
              <a:rect r="r" b="b" t="t" l="l"/>
              <a:pathLst>
                <a:path h="433225" w="2836643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2836643" cy="4332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880"/>
                </a:lnSpc>
              </a:pPr>
              <a:r>
                <a:rPr lang="en-US" sz="24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 INTRODUCE ENCRYPTION, USER ROLES, </a:t>
              </a:r>
            </a:p>
            <a:p>
              <a:pPr algn="l">
                <a:lnSpc>
                  <a:spcPts val="2880"/>
                </a:lnSpc>
              </a:pPr>
              <a:r>
                <a:rPr lang="en-US" sz="24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                    AND ACCESS CONTROLS.</a:t>
              </a:r>
            </a:p>
            <a:p>
              <a:pPr algn="l">
                <a:lnSpc>
                  <a:spcPts val="288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938474" y="8182353"/>
            <a:ext cx="624897" cy="62489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5468" y="3591219"/>
            <a:ext cx="454938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FRONT END DEV</a:t>
            </a:r>
          </a:p>
          <a:p>
            <a:pPr algn="ctr" marL="0" indent="0" lvl="0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TAUFIQ EAMBOLI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46651" y="3648369"/>
            <a:ext cx="454938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AI DEV</a:t>
            </a:r>
          </a:p>
          <a:p>
            <a:pPr algn="ctr" marL="0" indent="0" lvl="0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CHINTAN VEKARIYA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28680" y="3591219"/>
            <a:ext cx="454938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BUSINESS AND DESIGN</a:t>
            </a:r>
          </a:p>
          <a:p>
            <a:pPr algn="ctr" marL="0" indent="0" lvl="0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VINAYAK JOSHI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4993" y="4767579"/>
            <a:ext cx="4549389" cy="72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</a:pPr>
            <a:r>
              <a:rPr lang="en-US" sz="28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RPTU Kaiserslautern</a:t>
            </a:r>
          </a:p>
          <a:p>
            <a:pPr algn="ctr" marL="0" indent="0" lvl="0">
              <a:lnSpc>
                <a:spcPts val="2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846651" y="4691379"/>
            <a:ext cx="4549389" cy="4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2"/>
              </a:lnSpc>
            </a:pPr>
            <a:r>
              <a:rPr lang="en-US" sz="28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Uni Mannheim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28680" y="4691379"/>
            <a:ext cx="4549389" cy="91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2800" i="true" strike="noStrike" u="non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TU Darmstadt</a:t>
            </a:r>
          </a:p>
          <a:p>
            <a:pPr algn="ctr" marL="0" indent="0" lvl="0">
              <a:lnSpc>
                <a:spcPts val="361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798001" y="6334126"/>
            <a:ext cx="454938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BACK END DEV</a:t>
            </a:r>
          </a:p>
          <a:p>
            <a:pPr algn="ctr" marL="0" indent="0" lvl="0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JAHANVI PANCHAL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9183" y="6391276"/>
            <a:ext cx="454938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BACK END DEV</a:t>
            </a:r>
          </a:p>
          <a:p>
            <a:pPr algn="ctr" marL="0" indent="0" lvl="0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AVANI GANDHI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98001" y="7434286"/>
            <a:ext cx="4549389" cy="4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2800" i="true" strike="noStrike" u="non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Uni Mannheim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9183" y="7434286"/>
            <a:ext cx="4549389" cy="4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2800" i="true" strike="noStrike" u="non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Uni Mannheim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2271" y="602324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 </a:t>
            </a:r>
          </a:p>
        </p:txBody>
      </p:sp>
      <p:sp>
        <p:nvSpPr>
          <p:cNvPr name="AutoShape 13" id="13"/>
          <p:cNvSpPr/>
          <p:nvPr/>
        </p:nvSpPr>
        <p:spPr>
          <a:xfrm>
            <a:off x="951773" y="1921048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1305269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 diverse team set of expertise, working for a common goal.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0162" y="3757803"/>
            <a:ext cx="7527676" cy="273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7"/>
              </a:lnSpc>
            </a:pPr>
            <a:r>
              <a:rPr lang="en-US" sz="4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amount of money annually lost in the consulting industry from utilization gap.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0162" y="4459986"/>
            <a:ext cx="7527676" cy="133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5"/>
              </a:lnSpc>
            </a:pPr>
            <a:r>
              <a:rPr lang="en-US" sz="4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More than the GDP of 138 Countries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09931" y="5678492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700000">
            <a:off x="13544418" y="6302290"/>
            <a:ext cx="4056919" cy="3046969"/>
          </a:xfrm>
          <a:custGeom>
            <a:avLst/>
            <a:gdLst/>
            <a:ahLst/>
            <a:cxnLst/>
            <a:rect r="r" b="b" t="t" l="l"/>
            <a:pathLst>
              <a:path h="3046969" w="4056919">
                <a:moveTo>
                  <a:pt x="0" y="0"/>
                </a:moveTo>
                <a:lnTo>
                  <a:pt x="4056919" y="0"/>
                </a:lnTo>
                <a:lnTo>
                  <a:pt x="4056919" y="3046969"/>
                </a:lnTo>
                <a:lnTo>
                  <a:pt x="0" y="3046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9931" y="3512042"/>
            <a:ext cx="13475746" cy="180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54"/>
              </a:lnSpc>
            </a:pPr>
            <a:r>
              <a:rPr lang="en-US" sz="1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Nexvion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61773" y="1198546"/>
            <a:ext cx="2416297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April 2025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5214390" y="5133975"/>
            <a:ext cx="7573471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95208" y="4199889"/>
            <a:ext cx="641635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5208" y="5086350"/>
            <a:ext cx="6629617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EXISTING STAFFING PROCESS FOR A NEW PROJECT IS A MESS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77262" y="1233574"/>
            <a:ext cx="7094530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0"/>
              </a:lnSpc>
            </a:pPr>
            <a:r>
              <a:rPr lang="en-US" b="true" sz="34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10 DAYS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77262" y="1881505"/>
            <a:ext cx="7305838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average allocation time. </a:t>
            </a:r>
            <a:r>
              <a:rPr lang="en-US" sz="2400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Slow project-staffing</a:t>
            </a: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cycle affect costs and can tip proposals to faster competitors.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77262" y="4039869"/>
            <a:ext cx="5684349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0"/>
              </a:lnSpc>
            </a:pPr>
            <a:r>
              <a:rPr lang="en-US" b="true" sz="34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71% (ONLY)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77262" y="4670034"/>
            <a:ext cx="7305838" cy="166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Chronic under-utilisation</a:t>
            </a: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remains a 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common problem in the services industry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400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 a 100 Consultant Firm, that is 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400" u="none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~5mil Euros lost every year</a:t>
            </a:r>
            <a:r>
              <a:rPr lang="en-US" sz="2400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7262" y="7247498"/>
            <a:ext cx="5684349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0"/>
              </a:lnSpc>
            </a:pPr>
            <a:r>
              <a:rPr lang="en-US" b="true" sz="34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51%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77262" y="7818349"/>
            <a:ext cx="7305838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of consultancies still coordinate staffing mainly with spreadsheets, another 28 % juggle disconnected point tools;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67432" y="9414738"/>
            <a:ext cx="11091152" cy="765810"/>
            <a:chOff x="0" y="0"/>
            <a:chExt cx="14788202" cy="102108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267739" y="744220"/>
              <a:ext cx="13520463" cy="276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3. </a:t>
              </a:r>
              <a:r>
                <a:rPr lang="en-US" sz="1200" u="sng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  <a:hlinkClick r:id="rId4" tooltip="https://insights.consultancygrowthnetwork.com/hubfs/BenchPress%202023/Consultancy%20BenchPress%202023%20-%20Abridged%20report.pdf"/>
                </a:rPr>
                <a:t>https://insights.consultancygrowthnetwork.com/hubfs/BenchPress%202023/Consultancy%20BenchPress%202023%20-%20Abridged%20report.pdf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827427" y="372110"/>
              <a:ext cx="11960775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2. https://sipp-content-uk.dystrick.com/wp-content/uploads/2023/10/2023-professional-services-maturity-benchmark.pdf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14788202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1.https://insights.consultancygrowthnetwork.com/hubfs/BenchPress%202023/Consultancy%20BenchPress%202023%20-%20Abridged%20report.pdf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313831" y="1210397"/>
            <a:ext cx="10819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06425" y="4037964"/>
            <a:ext cx="11162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60536" y="4190364"/>
            <a:ext cx="10819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59110" y="7167806"/>
            <a:ext cx="117872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2751" y="3987548"/>
            <a:ext cx="386290" cy="401862"/>
          </a:xfrm>
          <a:custGeom>
            <a:avLst/>
            <a:gdLst/>
            <a:ahLst/>
            <a:cxnLst/>
            <a:rect r="r" b="b" t="t" l="l"/>
            <a:pathLst>
              <a:path h="401862" w="386290">
                <a:moveTo>
                  <a:pt x="0" y="0"/>
                </a:moveTo>
                <a:lnTo>
                  <a:pt x="386290" y="0"/>
                </a:lnTo>
                <a:lnTo>
                  <a:pt x="386290" y="401862"/>
                </a:lnTo>
                <a:lnTo>
                  <a:pt x="0" y="40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10465" y="3987548"/>
            <a:ext cx="386290" cy="401862"/>
          </a:xfrm>
          <a:custGeom>
            <a:avLst/>
            <a:gdLst/>
            <a:ahLst/>
            <a:cxnLst/>
            <a:rect r="r" b="b" t="t" l="l"/>
            <a:pathLst>
              <a:path h="401862" w="386290">
                <a:moveTo>
                  <a:pt x="0" y="0"/>
                </a:moveTo>
                <a:lnTo>
                  <a:pt x="386290" y="0"/>
                </a:lnTo>
                <a:lnTo>
                  <a:pt x="386290" y="401862"/>
                </a:lnTo>
                <a:lnTo>
                  <a:pt x="0" y="40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0167" y="3959880"/>
            <a:ext cx="386290" cy="401862"/>
          </a:xfrm>
          <a:custGeom>
            <a:avLst/>
            <a:gdLst/>
            <a:ahLst/>
            <a:cxnLst/>
            <a:rect r="r" b="b" t="t" l="l"/>
            <a:pathLst>
              <a:path h="401862" w="386290">
                <a:moveTo>
                  <a:pt x="0" y="0"/>
                </a:moveTo>
                <a:lnTo>
                  <a:pt x="386290" y="0"/>
                </a:lnTo>
                <a:lnTo>
                  <a:pt x="386290" y="401862"/>
                </a:lnTo>
                <a:lnTo>
                  <a:pt x="0" y="40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2207" y="3626505"/>
            <a:ext cx="2749332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FASTER </a:t>
            </a:r>
          </a:p>
          <a:p>
            <a:pPr algn="l" marL="0" indent="0" lvl="0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TURNAROUND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2207" y="4878208"/>
            <a:ext cx="3764470" cy="217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If w</a:t>
            </a: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 can shorten the staffing cycle from days to minutes, firms can start projects sooner and bill more hours.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1401" y="4798079"/>
            <a:ext cx="3846511" cy="261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AI can c</a:t>
            </a: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onsider a wider range of factors and comb through hundreds of profiles instantly, surfacing matches a human might miss.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92155" y="4798079"/>
            <a:ext cx="3785915" cy="261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As</a:t>
            </a: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firms grow or handle more simultaneous projects, manual staffing becomes a bottleneck. We can help tackle that problem.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2032521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309931" y="9239250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588909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449818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An AI Staffing System that reduces the week long process into a few clicks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81401" y="3626505"/>
            <a:ext cx="2749332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BETTER</a:t>
            </a:r>
          </a:p>
          <a:p>
            <a:pPr algn="l" marL="0" indent="0" lvl="0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MATCHES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92155" y="3893205"/>
            <a:ext cx="2749332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SCALABILITY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419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032521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309931" y="9239250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9546" y="3218300"/>
            <a:ext cx="10784060" cy="4947187"/>
          </a:xfrm>
          <a:custGeom>
            <a:avLst/>
            <a:gdLst/>
            <a:ahLst/>
            <a:cxnLst/>
            <a:rect r="r" b="b" t="t" l="l"/>
            <a:pathLst>
              <a:path h="4947187" w="10784060">
                <a:moveTo>
                  <a:pt x="0" y="0"/>
                </a:moveTo>
                <a:lnTo>
                  <a:pt x="10784060" y="0"/>
                </a:lnTo>
                <a:lnTo>
                  <a:pt x="10784060" y="4947187"/>
                </a:lnTo>
                <a:lnTo>
                  <a:pt x="0" y="494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419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59630" y="4528678"/>
            <a:ext cx="912999" cy="908019"/>
          </a:xfrm>
          <a:custGeom>
            <a:avLst/>
            <a:gdLst/>
            <a:ahLst/>
            <a:cxnLst/>
            <a:rect r="r" b="b" t="t" l="l"/>
            <a:pathLst>
              <a:path h="908019" w="912999">
                <a:moveTo>
                  <a:pt x="0" y="0"/>
                </a:moveTo>
                <a:lnTo>
                  <a:pt x="912999" y="0"/>
                </a:lnTo>
                <a:lnTo>
                  <a:pt x="912999" y="908020"/>
                </a:lnTo>
                <a:lnTo>
                  <a:pt x="0" y="908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29447">
            <a:off x="13208058" y="5961418"/>
            <a:ext cx="1229099" cy="1137476"/>
          </a:xfrm>
          <a:custGeom>
            <a:avLst/>
            <a:gdLst/>
            <a:ahLst/>
            <a:cxnLst/>
            <a:rect r="r" b="b" t="t" l="l"/>
            <a:pathLst>
              <a:path h="1137476" w="1229099">
                <a:moveTo>
                  <a:pt x="0" y="0"/>
                </a:moveTo>
                <a:lnTo>
                  <a:pt x="1229099" y="0"/>
                </a:lnTo>
                <a:lnTo>
                  <a:pt x="1229099" y="1137476"/>
                </a:lnTo>
                <a:lnTo>
                  <a:pt x="0" y="1137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84749" y="4429551"/>
            <a:ext cx="1075717" cy="1106273"/>
          </a:xfrm>
          <a:custGeom>
            <a:avLst/>
            <a:gdLst/>
            <a:ahLst/>
            <a:cxnLst/>
            <a:rect r="r" b="b" t="t" l="l"/>
            <a:pathLst>
              <a:path h="1106273" w="1075717">
                <a:moveTo>
                  <a:pt x="0" y="0"/>
                </a:moveTo>
                <a:lnTo>
                  <a:pt x="1075717" y="0"/>
                </a:lnTo>
                <a:lnTo>
                  <a:pt x="1075717" y="1106274"/>
                </a:lnTo>
                <a:lnTo>
                  <a:pt x="0" y="11062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9727" t="-7246" r="-34423" b="-621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59630" y="6197646"/>
            <a:ext cx="2705693" cy="757594"/>
          </a:xfrm>
          <a:custGeom>
            <a:avLst/>
            <a:gdLst/>
            <a:ahLst/>
            <a:cxnLst/>
            <a:rect r="r" b="b" t="t" l="l"/>
            <a:pathLst>
              <a:path h="757594" w="2705693">
                <a:moveTo>
                  <a:pt x="0" y="0"/>
                </a:moveTo>
                <a:lnTo>
                  <a:pt x="2705693" y="0"/>
                </a:lnTo>
                <a:lnTo>
                  <a:pt x="2705693" y="757594"/>
                </a:lnTo>
                <a:lnTo>
                  <a:pt x="0" y="757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50348" y="4509060"/>
            <a:ext cx="1557613" cy="952091"/>
          </a:xfrm>
          <a:custGeom>
            <a:avLst/>
            <a:gdLst/>
            <a:ahLst/>
            <a:cxnLst/>
            <a:rect r="r" b="b" t="t" l="l"/>
            <a:pathLst>
              <a:path h="952091" w="1557613">
                <a:moveTo>
                  <a:pt x="0" y="0"/>
                </a:moveTo>
                <a:lnTo>
                  <a:pt x="1557612" y="0"/>
                </a:lnTo>
                <a:lnTo>
                  <a:pt x="1557612" y="952091"/>
                </a:lnTo>
                <a:lnTo>
                  <a:pt x="0" y="9520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588909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 look under the hood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449818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Simple and smart.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12590831" y="2445774"/>
            <a:ext cx="0" cy="6492240"/>
          </a:xfrm>
          <a:prstGeom prst="line">
            <a:avLst/>
          </a:prstGeom>
          <a:ln cap="flat" w="1905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032521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309931" y="9239250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19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371426" y="2374502"/>
            <a:ext cx="12079010" cy="65322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name="TextBox 6" id="6"/>
          <p:cNvSpPr txBox="true"/>
          <p:nvPr/>
        </p:nvSpPr>
        <p:spPr>
          <a:xfrm rot="0">
            <a:off x="1028700" y="588909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49818"/>
            <a:ext cx="15514284" cy="41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Do you want to see a magic trick?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69310" y="2052115"/>
            <a:ext cx="1566813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6265" y="2934893"/>
            <a:ext cx="5825364" cy="627654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2983411">
            <a:off x="2082472" y="5327886"/>
            <a:ext cx="3974218" cy="2984855"/>
          </a:xfrm>
          <a:custGeom>
            <a:avLst/>
            <a:gdLst/>
            <a:ahLst/>
            <a:cxnLst/>
            <a:rect r="r" b="b" t="t" l="l"/>
            <a:pathLst>
              <a:path h="2984855" w="3974218">
                <a:moveTo>
                  <a:pt x="0" y="0"/>
                </a:moveTo>
                <a:lnTo>
                  <a:pt x="3974218" y="0"/>
                </a:lnTo>
                <a:lnTo>
                  <a:pt x="3974218" y="2984856"/>
                </a:lnTo>
                <a:lnTo>
                  <a:pt x="0" y="298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419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2271" y="602324"/>
            <a:ext cx="1239868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and Opportunity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6109" y="6016015"/>
            <a:ext cx="1196599" cy="52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</a:pPr>
            <a:r>
              <a:rPr lang="en-US" sz="30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6.1T $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6027" y="5264015"/>
            <a:ext cx="1196599" cy="52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</a:pPr>
            <a:r>
              <a:rPr lang="en-US" sz="30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6.3T $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02506" y="3679697"/>
            <a:ext cx="1196599" cy="52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</a:pPr>
            <a:r>
              <a:rPr lang="en-US" sz="30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9T $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12972" y="8639414"/>
            <a:ext cx="1311814" cy="4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6338" y="8639414"/>
            <a:ext cx="1311814" cy="4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81694" y="8639414"/>
            <a:ext cx="1311814" cy="4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9310" y="2453369"/>
            <a:ext cx="7094530" cy="54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GLOBAL SERVICES MARKET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99930" y="2412729"/>
            <a:ext cx="5967088" cy="110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TAM VS SAM VS SOM IN STAFF AUTIMATING SYSTEMS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474394" y="4305307"/>
            <a:ext cx="4952993" cy="4952993"/>
            <a:chOff x="0" y="0"/>
            <a:chExt cx="6603990" cy="660399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603990" cy="66039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36953" lIns="36953" bIns="36953" rIns="36953"/>
              <a:lstStyle/>
              <a:p>
                <a:pPr algn="ctr">
                  <a:lnSpc>
                    <a:spcPts val="2231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745995" y="1417470"/>
              <a:ext cx="5186520" cy="518652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36953" lIns="36953" bIns="36953" rIns="36953"/>
              <a:lstStyle/>
              <a:p>
                <a:pPr algn="ctr">
                  <a:lnSpc>
                    <a:spcPts val="2231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724499" y="3301995"/>
              <a:ext cx="3301995" cy="3301995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36953" lIns="36953" bIns="36953" rIns="36953"/>
              <a:lstStyle/>
              <a:p>
                <a:pPr algn="ctr">
                  <a:lnSpc>
                    <a:spcPts val="2231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575653" y="430505"/>
              <a:ext cx="1599686" cy="677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7"/>
                </a:lnSpc>
              </a:pPr>
              <a:r>
                <a:rPr lang="en-US" sz="30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196025" y="440030"/>
              <a:ext cx="2358943" cy="580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5"/>
                </a:lnSpc>
              </a:pPr>
              <a:r>
                <a:rPr lang="en-US" sz="263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300m €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96025" y="2370520"/>
              <a:ext cx="2358943" cy="580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5"/>
                </a:lnSpc>
              </a:pPr>
              <a:r>
                <a:rPr lang="en-US" sz="263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150m €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196025" y="4291485"/>
              <a:ext cx="2358943" cy="677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7"/>
                </a:lnSpc>
              </a:pPr>
              <a:r>
                <a:rPr lang="en-US" sz="3077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300m €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196025" y="4610966"/>
              <a:ext cx="2358943" cy="580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5"/>
                </a:lnSpc>
              </a:pPr>
              <a:r>
                <a:rPr lang="en-US" sz="263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10m €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22271" y="1385841"/>
            <a:ext cx="15514284" cy="807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0"/>
              </a:lnSpc>
            </a:pPr>
            <a:r>
              <a:rPr lang="en-US" sz="314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Staffing Automation - A growing nieche in one of the world's biggest markets.</a:t>
            </a:r>
          </a:p>
          <a:p>
            <a:pPr algn="l" marL="0" indent="0" lvl="0">
              <a:lnSpc>
                <a:spcPts val="3140"/>
              </a:lnSpc>
            </a:pPr>
          </a:p>
        </p:txBody>
      </p:sp>
      <p:sp>
        <p:nvSpPr>
          <p:cNvPr name="AutoShape 30" id="30"/>
          <p:cNvSpPr/>
          <p:nvPr/>
        </p:nvSpPr>
        <p:spPr>
          <a:xfrm flipV="true">
            <a:off x="11883474" y="4731096"/>
            <a:ext cx="2013226" cy="2876258"/>
          </a:xfrm>
          <a:prstGeom prst="line">
            <a:avLst/>
          </a:prstGeom>
          <a:ln cap="flat" w="38100">
            <a:solidFill>
              <a:srgbClr val="79797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1" id="31"/>
          <p:cNvSpPr txBox="true"/>
          <p:nvPr/>
        </p:nvSpPr>
        <p:spPr>
          <a:xfrm rot="0">
            <a:off x="13705315" y="6044590"/>
            <a:ext cx="5675337" cy="106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€46.7 B</a:t>
            </a:r>
            <a:r>
              <a:rPr lang="en-US" sz="20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German consulting market; </a:t>
            </a:r>
          </a:p>
          <a:p>
            <a:pPr algn="just"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4000+ tech consultancies</a:t>
            </a:r>
          </a:p>
          <a:p>
            <a:pPr algn="just">
              <a:lnSpc>
                <a:spcPts val="2896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4145034" y="4162454"/>
            <a:ext cx="2842617" cy="109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itial SOM: 100 firms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€2 M ARR in 3 yrs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3705315" y="7718717"/>
            <a:ext cx="4451152" cy="71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  <a:r>
              <a:rPr lang="en-US" sz="20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market is expected to continue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growing (e.g. ~5–6% CAGR)</a:t>
            </a:r>
          </a:p>
        </p:txBody>
      </p:sp>
      <p:sp>
        <p:nvSpPr>
          <p:cNvPr name="Freeform 34" id="34"/>
          <p:cNvSpPr/>
          <p:nvPr/>
        </p:nvSpPr>
        <p:spPr>
          <a:xfrm flipH="true" flipV="false" rot="7229409">
            <a:off x="17056967" y="270945"/>
            <a:ext cx="1101985" cy="827651"/>
          </a:xfrm>
          <a:custGeom>
            <a:avLst/>
            <a:gdLst/>
            <a:ahLst/>
            <a:cxnLst/>
            <a:rect r="r" b="b" t="t" l="l"/>
            <a:pathLst>
              <a:path h="827651" w="1101985">
                <a:moveTo>
                  <a:pt x="1101986" y="0"/>
                </a:moveTo>
                <a:lnTo>
                  <a:pt x="0" y="0"/>
                </a:lnTo>
                <a:lnTo>
                  <a:pt x="0" y="827651"/>
                </a:lnTo>
                <a:lnTo>
                  <a:pt x="1101986" y="827651"/>
                </a:lnTo>
                <a:lnTo>
                  <a:pt x="11019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419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DAGlgbKPjwc</dc:identifier>
  <dcterms:modified xsi:type="dcterms:W3CDTF">2011-08-01T06:04:30Z</dcterms:modified>
  <cp:revision>1</cp:revision>
  <dc:title>Nexvion</dc:title>
</cp:coreProperties>
</file>